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5999738"/>
  <p:notesSz cx="6797675" cy="9928225"/>
  <p:defaultTextStyle>
    <a:defPPr>
      <a:defRPr lang="en-US"/>
    </a:defPPr>
    <a:lvl1pPr marL="0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04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409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113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4818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522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227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0931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49636" algn="l" defTabSz="2937409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446"/>
    <a:srgbClr val="C2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>
        <p:scale>
          <a:sx n="40" d="100"/>
          <a:sy n="40" d="100"/>
        </p:scale>
        <p:origin x="132" y="-3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5680A6A-01FF-481F-82A6-F0193B574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657D61-7286-4436-A854-C37018488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CA33-71FD-4A02-BA05-60C92A560E57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75ECB8-BD46-42E3-8F77-B5280EE15D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141162-6019-4767-A306-2B8B36935E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2D88-C8D0-4BDB-9B7A-F7A9D912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6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D462-14DA-465E-9F88-5937E39AC51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5675" y="1241425"/>
            <a:ext cx="23463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CC996-01E7-4EE0-A879-9B5CDDE5C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57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6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9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8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1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4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4E601-F6F3-49A0-A448-A187E5B1592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BFB8-65DC-4319-BAEE-DE885FE25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005633-8D53-4F77-9BF6-1ACA7CE91557}"/>
              </a:ext>
            </a:extLst>
          </p:cNvPr>
          <p:cNvSpPr txBox="1"/>
          <p:nvPr/>
        </p:nvSpPr>
        <p:spPr>
          <a:xfrm>
            <a:off x="3507793" y="692153"/>
            <a:ext cx="9769640" cy="110799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a-IR" sz="6600" b="1" dirty="0">
                <a:ln/>
                <a:solidFill>
                  <a:srgbClr val="C291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6600" b="1" dirty="0">
                <a:ln/>
                <a:solidFill>
                  <a:srgbClr val="C291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دانشگاه تربیت مدرس</a:t>
            </a:r>
            <a:endParaRPr lang="en-US" sz="6600" b="1" dirty="0">
              <a:ln/>
              <a:solidFill>
                <a:srgbClr val="C291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A96CA1-FD4F-48BC-970D-83AFBB45C19F}"/>
              </a:ext>
            </a:extLst>
          </p:cNvPr>
          <p:cNvSpPr txBox="1"/>
          <p:nvPr/>
        </p:nvSpPr>
        <p:spPr>
          <a:xfrm>
            <a:off x="5115479" y="24850684"/>
            <a:ext cx="16305967" cy="4737467"/>
          </a:xfrm>
          <a:prstGeom prst="roundRect">
            <a:avLst/>
          </a:prstGeom>
          <a:gradFill flip="none" rotWithShape="1">
            <a:gsLst>
              <a:gs pos="0">
                <a:srgbClr val="0C8446">
                  <a:shade val="30000"/>
                  <a:satMod val="115000"/>
                </a:srgbClr>
              </a:gs>
              <a:gs pos="50000">
                <a:srgbClr val="0C8446">
                  <a:shade val="67500"/>
                  <a:satMod val="115000"/>
                </a:srgbClr>
              </a:gs>
              <a:gs pos="100000">
                <a:srgbClr val="0C8446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400" b="1" dirty="0">
                <a:cs typeface="B Titr" panose="00000700000000000000" pitchFamily="2" charset="-78"/>
              </a:rPr>
              <a:t>اقدامات آتی: </a:t>
            </a:r>
          </a:p>
          <a:p>
            <a:pPr marL="2154504" lvl="1" indent="-6858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3000" dirty="0">
                <a:cs typeface="B Titr" panose="00000700000000000000" pitchFamily="2" charset="-78"/>
              </a:rPr>
              <a:t>طرح پیشنهادی تصفیه فاضلاب خوابگاه‌های نرگس در پردیس مرکزی؛</a:t>
            </a:r>
          </a:p>
          <a:p>
            <a:pPr marL="2154504" lvl="1" indent="-6858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3000" dirty="0">
                <a:cs typeface="B Titr" panose="00000700000000000000" pitchFamily="2" charset="-78"/>
              </a:rPr>
              <a:t>نصب آبگرمکن‌های خورشیدی در خوابگاه‌ها؛</a:t>
            </a:r>
          </a:p>
          <a:p>
            <a:pPr marL="2154504" lvl="1" indent="-6858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3000" dirty="0">
                <a:cs typeface="B Titr" panose="00000700000000000000" pitchFamily="2" charset="-78"/>
              </a:rPr>
              <a:t>اجرای طرح "استحصال آب از سطوح آبگیر باران" در پردیس نور دانشگاه تربیت مدرس</a:t>
            </a:r>
          </a:p>
          <a:p>
            <a:pPr marL="2154504" lvl="1" indent="-6858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3000" dirty="0">
                <a:cs typeface="B Titr" panose="00000700000000000000" pitchFamily="2" charset="-78"/>
              </a:rPr>
              <a:t>نصب کنتورهای هوشمند برق جهت اندازه‌گیری میزان مصرف برق از راه‌دور</a:t>
            </a:r>
          </a:p>
          <a:p>
            <a:pPr marL="2154504" lvl="1" indent="-685800" algn="just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3000" b="1" dirty="0">
                <a:cs typeface="B Titr" panose="00000700000000000000" pitchFamily="2" charset="-78"/>
              </a:rPr>
              <a:t>......</a:t>
            </a:r>
            <a:endParaRPr lang="en-US" sz="3000" b="1" dirty="0">
              <a:cs typeface="B Titr" panose="000007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AB11ED4-192A-458B-942F-3D43D897A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2" y="0"/>
            <a:ext cx="2166071" cy="24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F749C7-13E8-2910-2A1E-475AA111D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7478" y="4489235"/>
            <a:ext cx="4863100" cy="354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649D8D-8190-AE83-2B6D-06AA0A95FA7A}"/>
              </a:ext>
            </a:extLst>
          </p:cNvPr>
          <p:cNvSpPr txBox="1"/>
          <p:nvPr/>
        </p:nvSpPr>
        <p:spPr>
          <a:xfrm>
            <a:off x="11931512" y="8964486"/>
            <a:ext cx="87291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تولید 800 کیلو وات برق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تأمین ¼ برق دانشگاه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تأمین بودجه از خیریه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D76E74-870C-CF22-9FF3-605BCD9C50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882" t="13400" r="8861" b="10527"/>
          <a:stretch>
            <a:fillRect/>
          </a:stretch>
        </p:blipFill>
        <p:spPr>
          <a:xfrm>
            <a:off x="4014974" y="4422685"/>
            <a:ext cx="5133982" cy="354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F0C0ED-BC5E-883A-4C0A-76883034DED2}"/>
              </a:ext>
            </a:extLst>
          </p:cNvPr>
          <p:cNvSpPr txBox="1"/>
          <p:nvPr/>
        </p:nvSpPr>
        <p:spPr>
          <a:xfrm>
            <a:off x="8059135" y="8199606"/>
            <a:ext cx="126015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1" i="0" u="none" strike="noStrike" kern="1200" cap="none" spc="0" normalizeH="0" baseline="0" noProof="0" dirty="0">
                <a:ln>
                  <a:noFill/>
                </a:ln>
                <a:solidFill>
                  <a:srgbClr val="C2913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نصب 1200 پنل خورشیدی 595 ولت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0A473A-66A8-D45A-54AD-7E8F22E5AD63}"/>
              </a:ext>
            </a:extLst>
          </p:cNvPr>
          <p:cNvSpPr txBox="1"/>
          <p:nvPr/>
        </p:nvSpPr>
        <p:spPr>
          <a:xfrm>
            <a:off x="1862805" y="9000738"/>
            <a:ext cx="94383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نصب دو مخزن 50000 لیتری جهت ذخیره آب تصفیه شده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fa-IR" sz="3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ساخت ایستگاه پمپاژ و خط لوله به متراژ 770 متر انشعاب اصلی و 2400 متر انشعاب فرعی جهت آبیاری زمین‌های زراعی تحقیقاتی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72C774-BF81-BFB5-4B4E-BC579979F07A}"/>
              </a:ext>
            </a:extLst>
          </p:cNvPr>
          <p:cNvSpPr txBox="1"/>
          <p:nvPr/>
        </p:nvSpPr>
        <p:spPr>
          <a:xfrm>
            <a:off x="497801" y="7853230"/>
            <a:ext cx="126015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3400" b="1" dirty="0" smtClean="0">
                <a:solidFill>
                  <a:srgbClr val="C29130"/>
                </a:solidFill>
                <a:cs typeface="B Titr" panose="00000700000000000000" pitchFamily="2" charset="-78"/>
              </a:rPr>
              <a:t>پکیج </a:t>
            </a:r>
            <a:r>
              <a:rPr lang="fa-IR" sz="3400" b="1" dirty="0">
                <a:solidFill>
                  <a:srgbClr val="C29130"/>
                </a:solidFill>
                <a:cs typeface="B Titr" panose="00000700000000000000" pitchFamily="2" charset="-78"/>
              </a:rPr>
              <a:t>تصفیه‌خانه فاضلاب </a:t>
            </a:r>
          </a:p>
          <a:p>
            <a:pPr algn="ctr" rtl="1"/>
            <a:r>
              <a:rPr lang="fa-IR" sz="3400" b="1" dirty="0">
                <a:solidFill>
                  <a:srgbClr val="C29130"/>
                </a:solidFill>
                <a:cs typeface="B Titr" panose="00000700000000000000" pitchFamily="2" charset="-78"/>
              </a:rPr>
              <a:t>(خوابگاه شهید احمدی روشن پردیس کشاورزی)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82AAEC7-E8E0-8D56-2510-3D66334F16BD}"/>
              </a:ext>
            </a:extLst>
          </p:cNvPr>
          <p:cNvSpPr/>
          <p:nvPr/>
        </p:nvSpPr>
        <p:spPr>
          <a:xfrm>
            <a:off x="1838084" y="4197078"/>
            <a:ext cx="9755252" cy="6807253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53319FD-DDEE-BF18-9643-31D901ABA9CC}"/>
              </a:ext>
            </a:extLst>
          </p:cNvPr>
          <p:cNvSpPr/>
          <p:nvPr/>
        </p:nvSpPr>
        <p:spPr>
          <a:xfrm>
            <a:off x="13268463" y="4264515"/>
            <a:ext cx="9755252" cy="6739816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39DBB25-D0BE-ED75-50EE-EACFB6744F67}"/>
              </a:ext>
            </a:extLst>
          </p:cNvPr>
          <p:cNvSpPr/>
          <p:nvPr/>
        </p:nvSpPr>
        <p:spPr>
          <a:xfrm>
            <a:off x="13406994" y="11552035"/>
            <a:ext cx="9755252" cy="7261745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675CA60-0023-44B5-6BEE-CD6355034E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531" b="4002"/>
          <a:stretch>
            <a:fillRect/>
          </a:stretch>
        </p:blipFill>
        <p:spPr>
          <a:xfrm>
            <a:off x="15905400" y="11625972"/>
            <a:ext cx="4481377" cy="332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96C9613-0C3F-6E9F-946B-71CF6C671109}"/>
              </a:ext>
            </a:extLst>
          </p:cNvPr>
          <p:cNvSpPr txBox="1"/>
          <p:nvPr/>
        </p:nvSpPr>
        <p:spPr>
          <a:xfrm>
            <a:off x="8539011" y="14878408"/>
            <a:ext cx="131247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1" i="0" u="none" strike="noStrike" kern="1200" cap="none" spc="0" normalizeH="0" baseline="0" noProof="0" dirty="0">
                <a:ln>
                  <a:noFill/>
                </a:ln>
                <a:solidFill>
                  <a:srgbClr val="C2913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مدیریت پسماند در دانشگاه سبز تربیت مدرس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E832BE-2EB5-C392-1C6D-EDB077A48101}"/>
              </a:ext>
            </a:extLst>
          </p:cNvPr>
          <p:cNvSpPr txBox="1"/>
          <p:nvPr/>
        </p:nvSpPr>
        <p:spPr>
          <a:xfrm>
            <a:off x="9898923" y="15355222"/>
            <a:ext cx="131247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اجرای طرح تفکیک پسماند در پردیس مرکزی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a-IR" sz="3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احداث 8 جایگاه ذخیره موقت پسماند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a-IR" sz="3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ارسال 30% از کل پسماند تولید شده به مراکز بازیافت</a:t>
            </a:r>
          </a:p>
          <a:p>
            <a:pPr marR="0" lvl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      (سالانه 138 تن پسماند بازیافتی از 460 تن کل پسماند تولید شده)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جمع‌آوری و مدیریت پسماندهای ویژه (سمی، عفونی و آزمایشگاهی)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استقرار مخازن جهت جمع‌آوری درب بطری و باطری های مستعمل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جمع‌</a:t>
            </a:r>
            <a:r>
              <a:rPr lang="fa-IR" sz="3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آوری و ارسال پسماندهای الکترونیکی به مراکز  بازیافت</a:t>
            </a:r>
          </a:p>
          <a:p>
            <a:pPr marL="857250" marR="0" lvl="0" indent="-85725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fa-IR" sz="2600" dirty="0">
              <a:solidFill>
                <a:srgbClr val="70AD47">
                  <a:lumMod val="50000"/>
                </a:srgbClr>
              </a:solidFill>
              <a:latin typeface="Calibri" panose="020F0502020204030204"/>
              <a:cs typeface="B Titr" panose="00000700000000000000" pitchFamily="2" charset="-78"/>
            </a:endParaRPr>
          </a:p>
          <a:p>
            <a:pPr marR="0" lvl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         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07C293D-09B6-4610-9B2E-69486619E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027" y="11737613"/>
            <a:ext cx="4733875" cy="314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4E353D-4642-AEEC-62FF-114A6E4A7545}"/>
              </a:ext>
            </a:extLst>
          </p:cNvPr>
          <p:cNvSpPr txBox="1"/>
          <p:nvPr/>
        </p:nvSpPr>
        <p:spPr>
          <a:xfrm>
            <a:off x="1380984" y="15359544"/>
            <a:ext cx="10107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r" rtl="1">
              <a:buFont typeface="Wingdings" panose="05000000000000000000" pitchFamily="2" charset="2"/>
              <a:buChar char="§"/>
              <a:defRPr/>
            </a:pPr>
            <a:r>
              <a:rPr lang="fa-IR" sz="3000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اجرای سیستم آبیاری قطره ای و تحت فشار در فضای سبز دانشگاه</a:t>
            </a:r>
          </a:p>
          <a:p>
            <a:pPr marL="457200" lvl="0" indent="-457200" algn="r" rtl="1">
              <a:buFont typeface="Wingdings" panose="05000000000000000000" pitchFamily="2" charset="2"/>
              <a:buChar char="§"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کاشت گیاهان کم آب در مناطق جدید الاحداث</a:t>
            </a:r>
          </a:p>
          <a:p>
            <a:pPr marL="457200" lvl="0" indent="-457200" algn="r" rtl="1">
              <a:buFont typeface="Wingdings" panose="05000000000000000000" pitchFamily="2" charset="2"/>
              <a:buChar char="§"/>
              <a:defRPr/>
            </a:pPr>
            <a:r>
              <a:rPr lang="fa-IR" sz="30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اجرای طرح کاشت گیاه در مناسبت‌ها و روز درختکاری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§"/>
              <a:defRPr/>
            </a:pPr>
            <a:r>
              <a:rPr kumimoji="0" lang="fa-IR" sz="3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کاهش حجم مورد نیاز آبیاری فضای سبز به </a:t>
            </a:r>
            <a:r>
              <a:rPr lang="fa-IR" sz="3000" dirty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سالیانه ۱۲۴۰۰۰ </a:t>
            </a:r>
            <a:r>
              <a:rPr lang="fa-IR" sz="3000" dirty="0" smtClean="0">
                <a:solidFill>
                  <a:srgbClr val="70AD47">
                    <a:lumMod val="50000"/>
                  </a:srgbClr>
                </a:solidFill>
                <a:cs typeface="B Titr" panose="00000700000000000000" pitchFamily="2" charset="-78"/>
              </a:rPr>
              <a:t>مترمکعب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A7B9AB6-9531-5495-54FD-4DE4E38E0A4C}"/>
              </a:ext>
            </a:extLst>
          </p:cNvPr>
          <p:cNvSpPr txBox="1"/>
          <p:nvPr/>
        </p:nvSpPr>
        <p:spPr>
          <a:xfrm>
            <a:off x="-4238663" y="14794056"/>
            <a:ext cx="128930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1" i="0" u="none" strike="noStrike" kern="1200" cap="none" spc="0" normalizeH="0" baseline="0" noProof="0" dirty="0">
                <a:ln>
                  <a:noFill/>
                </a:ln>
                <a:solidFill>
                  <a:srgbClr val="C2913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مدیریت فضای سبز دانشگاه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D680B676-3178-B562-E939-F4CB8DF5E031}"/>
              </a:ext>
            </a:extLst>
          </p:cNvPr>
          <p:cNvSpPr/>
          <p:nvPr/>
        </p:nvSpPr>
        <p:spPr>
          <a:xfrm>
            <a:off x="1838084" y="11552034"/>
            <a:ext cx="9755252" cy="7261745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296DD675-1D6E-11B6-23C2-E65ED215129E}"/>
              </a:ext>
            </a:extLst>
          </p:cNvPr>
          <p:cNvSpPr/>
          <p:nvPr/>
        </p:nvSpPr>
        <p:spPr>
          <a:xfrm>
            <a:off x="3116522" y="19379268"/>
            <a:ext cx="17754657" cy="510638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C1AA599-8CDC-8787-7E7E-55C40C29F162}"/>
              </a:ext>
            </a:extLst>
          </p:cNvPr>
          <p:cNvSpPr txBox="1"/>
          <p:nvPr/>
        </p:nvSpPr>
        <p:spPr>
          <a:xfrm>
            <a:off x="497801" y="19622778"/>
            <a:ext cx="148018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1" i="0" u="none" strike="noStrike" kern="1200" cap="none" spc="0" normalizeH="0" baseline="0" noProof="0" dirty="0">
                <a:ln>
                  <a:noFill/>
                </a:ln>
                <a:solidFill>
                  <a:srgbClr val="C2913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سایر اقدامات شورای راهبری مدیریت سبز دانشگاه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37AC1B2-613A-A821-C8CA-F4A3B38AAB8E}"/>
              </a:ext>
            </a:extLst>
          </p:cNvPr>
          <p:cNvSpPr txBox="1"/>
          <p:nvPr/>
        </p:nvSpPr>
        <p:spPr>
          <a:xfrm>
            <a:off x="287156" y="20220822"/>
            <a:ext cx="159192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آموزش کارکنان و دانشجویان در جهت مدیریت سبز پسماند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تصویب پذیرایی سبز در جلسات دفاع رساله دانشجویی در شورای راهبری مدیریت سبز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اجرای چربی‌‌گیر فاضلاب آشپزخانه مرکزی پردیس مرکزی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تعویض سردوشی‌های استخر مرکزی دانشگاه با هدف کاهش مصرف آب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هوشمندسازی و کنترل تحت شبکه موتورخانه‌های پردیس مرکزی دانشگاه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نصب محفظه بازیافت کارت‌های بانکی و هدیه در بانک تجارت دانشگاه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جایگزینی لامپ های پرمصرف به لامپ های کم مصرف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B Titr" panose="00000700000000000000" pitchFamily="2" charset="-78"/>
              </a:rPr>
              <a:t>راه اندازی پویش جمع‌آوری و اهدای پوشاک مازاد به خیریه با ساخت مخزن مهربانی</a:t>
            </a:r>
          </a:p>
          <a:p>
            <a:pPr marL="457200" marR="0" lvl="0" indent="-457200" algn="r" defTabSz="2937409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a-IR" sz="30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و</a:t>
            </a:r>
            <a:r>
              <a:rPr lang="fa-IR" sz="30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kumimoji="0" lang="fa-IR" sz="3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DC3BE3F-7334-5753-FC7E-B9301D6E9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6357" y="20832663"/>
            <a:ext cx="4194221" cy="335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539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326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Nazanin</vt:lpstr>
      <vt:lpstr>B Titr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21</cp:revision>
  <cp:lastPrinted>2025-10-08T11:14:58Z</cp:lastPrinted>
  <dcterms:created xsi:type="dcterms:W3CDTF">2025-10-07T08:27:17Z</dcterms:created>
  <dcterms:modified xsi:type="dcterms:W3CDTF">2025-10-12T04:15:26Z</dcterms:modified>
</cp:coreProperties>
</file>